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63" r:id="rId7"/>
    <p:sldId id="267" r:id="rId8"/>
    <p:sldId id="268" r:id="rId9"/>
    <p:sldId id="265" r:id="rId10"/>
  </p:sldIdLst>
  <p:sldSz cx="12192000" cy="6858000"/>
  <p:notesSz cx="12192000" cy="6858000"/>
  <p:defaultTextStyle>
    <a:defPPr>
      <a:defRPr lang="en-US"/>
    </a:defPPr>
    <a:lvl1pPr marL="0" algn="l" defTabSz="914377">
      <a:defRPr sz="19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>
      <a:defRPr sz="19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>
      <a:defRPr sz="19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>
      <a:defRPr sz="19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>
      <a:defRPr sz="19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>
      <a:defRPr sz="19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>
      <a:defRPr sz="19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>
      <a:defRPr sz="19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>
      <a:defRPr sz="19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4666005"/>
            <a:ext cx="9144000" cy="86312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Graphic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688558" y="863937"/>
            <a:ext cx="4814887" cy="12465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auto">
          <a:xfrm>
            <a:off x="1524000" y="2949547"/>
            <a:ext cx="9144000" cy="990063"/>
          </a:xfrm>
        </p:spPr>
        <p:txBody>
          <a:bodyPr>
            <a:noAutofit/>
          </a:bodyPr>
          <a:lstStyle>
            <a:lvl1pPr algn="ctr">
              <a:buNone/>
              <a:defRPr sz="3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 bwMode="auto">
          <a:xfrm>
            <a:off x="7904859" y="6027104"/>
            <a:ext cx="4020443" cy="635697"/>
          </a:xfrm>
        </p:spPr>
        <p:txBody>
          <a:bodyPr>
            <a:noAutofit/>
          </a:bodyPr>
          <a:lstStyle>
            <a:lvl1pPr algn="r">
              <a:buFont typeface="Arial"/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85751" y="6098477"/>
            <a:ext cx="2164557" cy="4617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able of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498556" y="3740151"/>
            <a:ext cx="4210051" cy="2752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333749" y="365127"/>
            <a:ext cx="8020051" cy="677459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333749" y="1615155"/>
            <a:ext cx="8020051" cy="438399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pic>
        <p:nvPicPr>
          <p:cNvPr id="4" name="Graphic 3"/>
          <p:cNvPicPr>
            <a:picLocks noChangeAspect="1"/>
          </p:cNvPicPr>
          <p:nvPr userDrawn="1"/>
        </p:nvPicPr>
        <p:blipFill>
          <a:blip r:embed="rId3"/>
          <a:srcRect l="23346"/>
          <a:stretch/>
        </p:blipFill>
        <p:spPr bwMode="auto">
          <a:xfrm>
            <a:off x="0" y="0"/>
            <a:ext cx="2978944" cy="68580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18704" y="6443190"/>
            <a:ext cx="7871842" cy="333626"/>
          </a:xfrm>
          <a:prstGeom prst="rect">
            <a:avLst/>
          </a:prstGeom>
        </p:spPr>
        <p:txBody>
          <a:bodyPr/>
          <a:lstStyle>
            <a:lvl1pPr algn="ctr">
              <a:defRPr lang="en-GB" sz="1200">
                <a:solidFill>
                  <a:srgbClr val="0041A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Project overview presentation</a:t>
            </a: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596786" y="6436244"/>
            <a:ext cx="842473" cy="3536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41A8"/>
                </a:solidFill>
              </a:defRPr>
            </a:lvl1pPr>
          </a:lstStyle>
          <a:p>
            <a:pPr>
              <a:defRPr/>
            </a:pPr>
            <a:fld id="{2A16751C-B56D-47DB-90DC-2E2B0BB68233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36793" y="4288721"/>
            <a:ext cx="2907507" cy="1901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185660"/>
            <a:ext cx="10515600" cy="6518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187866"/>
            <a:ext cx="10515600" cy="493092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596786" y="6436244"/>
            <a:ext cx="842473" cy="3536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41A8"/>
                </a:solidFill>
              </a:defRPr>
            </a:lvl1pPr>
          </a:lstStyle>
          <a:p>
            <a:pPr>
              <a:defRPr/>
            </a:pPr>
            <a:fld id="{2A16751C-B56D-47DB-90DC-2E2B0BB68233}" type="slidenum">
              <a:rPr lang="pt-PT"/>
              <a:t>‹#›</a:t>
            </a:fld>
            <a:endParaRPr lang="pt-PT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38202" y="6474498"/>
            <a:ext cx="1084604" cy="2313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6284994"/>
            <a:ext cx="12192000" cy="45719"/>
          </a:xfrm>
          <a:prstGeom prst="rect">
            <a:avLst/>
          </a:prstGeom>
          <a:gradFill>
            <a:gsLst>
              <a:gs pos="0">
                <a:srgbClr val="3BFFFF"/>
              </a:gs>
              <a:gs pos="50000">
                <a:srgbClr val="005ECE"/>
              </a:gs>
              <a:gs pos="100000">
                <a:srgbClr val="6A2AE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18704" y="6443190"/>
            <a:ext cx="7871842" cy="333626"/>
          </a:xfrm>
          <a:prstGeom prst="rect">
            <a:avLst/>
          </a:prstGeom>
        </p:spPr>
        <p:txBody>
          <a:bodyPr/>
          <a:lstStyle>
            <a:lvl1pPr algn="ctr">
              <a:defRPr lang="en-GB" sz="1200">
                <a:solidFill>
                  <a:srgbClr val="0041A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Project overview presentation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36793" y="4288721"/>
            <a:ext cx="2907507" cy="1901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1" y="101872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1" y="389845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6284994"/>
            <a:ext cx="12192000" cy="45719"/>
          </a:xfrm>
          <a:prstGeom prst="rect">
            <a:avLst/>
          </a:prstGeom>
          <a:gradFill>
            <a:gsLst>
              <a:gs pos="0">
                <a:srgbClr val="3BFFFF"/>
              </a:gs>
              <a:gs pos="50000">
                <a:srgbClr val="005ECE"/>
              </a:gs>
              <a:gs pos="100000">
                <a:srgbClr val="6A2AE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18704" y="6443190"/>
            <a:ext cx="7871842" cy="333626"/>
          </a:xfrm>
          <a:prstGeom prst="rect">
            <a:avLst/>
          </a:prstGeom>
        </p:spPr>
        <p:txBody>
          <a:bodyPr/>
          <a:lstStyle>
            <a:lvl1pPr algn="ctr">
              <a:defRPr lang="en-GB" sz="1200">
                <a:solidFill>
                  <a:srgbClr val="0041A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Project overview presentation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596786" y="6436244"/>
            <a:ext cx="842473" cy="3536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41A8"/>
                </a:solidFill>
              </a:defRPr>
            </a:lvl1pPr>
          </a:lstStyle>
          <a:p>
            <a:pPr>
              <a:defRPr/>
            </a:pPr>
            <a:fld id="{2A16751C-B56D-47DB-90DC-2E2B0BB68233}" type="slidenum">
              <a:rPr lang="pt-PT"/>
              <a:t>‹#›</a:t>
            </a:fld>
            <a:endParaRPr lang="pt-PT"/>
          </a:p>
        </p:txBody>
      </p:sp>
      <p:pic>
        <p:nvPicPr>
          <p:cNvPr id="14" name="Graphic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38202" y="6474498"/>
            <a:ext cx="1084604" cy="2313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36793" y="4288721"/>
            <a:ext cx="2907507" cy="1901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284994"/>
            <a:ext cx="12192000" cy="45719"/>
          </a:xfrm>
          <a:prstGeom prst="rect">
            <a:avLst/>
          </a:prstGeom>
          <a:gradFill>
            <a:gsLst>
              <a:gs pos="0">
                <a:srgbClr val="3BFFFF"/>
              </a:gs>
              <a:gs pos="50000">
                <a:srgbClr val="005ECE"/>
              </a:gs>
              <a:gs pos="100000">
                <a:srgbClr val="6A2AE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18704" y="6443190"/>
            <a:ext cx="7871842" cy="333626"/>
          </a:xfrm>
          <a:prstGeom prst="rect">
            <a:avLst/>
          </a:prstGeom>
        </p:spPr>
        <p:txBody>
          <a:bodyPr/>
          <a:lstStyle>
            <a:lvl1pPr algn="ctr">
              <a:defRPr lang="en-GB" sz="1200">
                <a:solidFill>
                  <a:srgbClr val="0041A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Project overview presentation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596786" y="6436244"/>
            <a:ext cx="842473" cy="3536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41A8"/>
                </a:solidFill>
              </a:defRPr>
            </a:lvl1pPr>
          </a:lstStyle>
          <a:p>
            <a:pPr>
              <a:defRPr/>
            </a:pPr>
            <a:fld id="{2A16751C-B56D-47DB-90DC-2E2B0BB68233}" type="slidenum">
              <a:rPr lang="pt-PT"/>
              <a:t>‹#›</a:t>
            </a:fld>
            <a:endParaRPr lang="pt-PT"/>
          </a:p>
        </p:txBody>
      </p:sp>
      <p:pic>
        <p:nvPicPr>
          <p:cNvPr id="15" name="Graphic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38202" y="6474498"/>
            <a:ext cx="1084604" cy="2313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284994"/>
            <a:ext cx="12192000" cy="45719"/>
          </a:xfrm>
          <a:prstGeom prst="rect">
            <a:avLst/>
          </a:prstGeom>
          <a:gradFill>
            <a:gsLst>
              <a:gs pos="0">
                <a:srgbClr val="3BFFFF"/>
              </a:gs>
              <a:gs pos="50000">
                <a:srgbClr val="005ECE"/>
              </a:gs>
              <a:gs pos="100000">
                <a:srgbClr val="6A2AE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18704" y="6443190"/>
            <a:ext cx="7871842" cy="333626"/>
          </a:xfrm>
          <a:prstGeom prst="rect">
            <a:avLst/>
          </a:prstGeom>
        </p:spPr>
        <p:txBody>
          <a:bodyPr/>
          <a:lstStyle>
            <a:lvl1pPr algn="ctr">
              <a:defRPr lang="en-GB" sz="1200">
                <a:solidFill>
                  <a:srgbClr val="0041A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Project overview presentation</a:t>
            </a:r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596786" y="6436244"/>
            <a:ext cx="842473" cy="3536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41A8"/>
                </a:solidFill>
              </a:defRPr>
            </a:lvl1pPr>
          </a:lstStyle>
          <a:p>
            <a:pPr>
              <a:defRPr/>
            </a:pPr>
            <a:fld id="{2A16751C-B56D-47DB-90DC-2E2B0BB68233}" type="slidenum">
              <a:rPr lang="pt-PT"/>
              <a:t>‹#›</a:t>
            </a:fld>
            <a:endParaRPr lang="pt-PT"/>
          </a:p>
        </p:txBody>
      </p:sp>
      <p:pic>
        <p:nvPicPr>
          <p:cNvPr id="12" name="Graphic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2" y="6474498"/>
            <a:ext cx="1084604" cy="2313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257000"/>
            <a:ext cx="12192000" cy="73711"/>
          </a:xfrm>
          <a:prstGeom prst="rect">
            <a:avLst/>
          </a:prstGeom>
          <a:gradFill>
            <a:gsLst>
              <a:gs pos="0">
                <a:srgbClr val="3BFFFF"/>
              </a:gs>
              <a:gs pos="50000">
                <a:srgbClr val="005ECE"/>
              </a:gs>
              <a:gs pos="100000">
                <a:srgbClr val="6A2AE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18704" y="6443190"/>
            <a:ext cx="7871842" cy="333626"/>
          </a:xfrm>
          <a:prstGeom prst="rect">
            <a:avLst/>
          </a:prstGeom>
        </p:spPr>
        <p:txBody>
          <a:bodyPr/>
          <a:lstStyle>
            <a:lvl1pPr algn="ctr">
              <a:defRPr lang="en-GB" sz="1200">
                <a:solidFill>
                  <a:srgbClr val="0041A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Project overview presentation</a:t>
            </a:r>
            <a:endParaRPr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596786" y="6436244"/>
            <a:ext cx="842473" cy="3536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41A8"/>
                </a:solidFill>
              </a:defRPr>
            </a:lvl1pPr>
          </a:lstStyle>
          <a:p>
            <a:pPr>
              <a:defRPr/>
            </a:pPr>
            <a:fld id="{2A16751C-B56D-47DB-90DC-2E2B0BB68233}" type="slidenum">
              <a:rPr lang="pt-PT"/>
              <a:t>‹#›</a:t>
            </a:fld>
            <a:endParaRPr lang="pt-PT"/>
          </a:p>
        </p:txBody>
      </p:sp>
      <p:pic>
        <p:nvPicPr>
          <p:cNvPr id="11" name="Graphic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2" y="6474498"/>
            <a:ext cx="1084604" cy="2313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1" y="365126"/>
            <a:ext cx="2628900" cy="5811839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1" y="365126"/>
            <a:ext cx="7734300" cy="5811839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284994"/>
            <a:ext cx="12192000" cy="45719"/>
          </a:xfrm>
          <a:prstGeom prst="rect">
            <a:avLst/>
          </a:prstGeom>
          <a:gradFill>
            <a:gsLst>
              <a:gs pos="0">
                <a:srgbClr val="3BFFFF"/>
              </a:gs>
              <a:gs pos="50000">
                <a:srgbClr val="005ECE"/>
              </a:gs>
              <a:gs pos="100000">
                <a:srgbClr val="6A2AE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18704" y="6443190"/>
            <a:ext cx="7871842" cy="333626"/>
          </a:xfrm>
          <a:prstGeom prst="rect">
            <a:avLst/>
          </a:prstGeom>
        </p:spPr>
        <p:txBody>
          <a:bodyPr/>
          <a:lstStyle>
            <a:lvl1pPr algn="ctr">
              <a:defRPr lang="en-GB" sz="1200">
                <a:solidFill>
                  <a:srgbClr val="0041A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Project overview presentation</a:t>
            </a:r>
            <a:endParaRPr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596786" y="6436244"/>
            <a:ext cx="842473" cy="3536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41A8"/>
                </a:solidFill>
              </a:defRPr>
            </a:lvl1pPr>
          </a:lstStyle>
          <a:p>
            <a:pPr>
              <a:defRPr/>
            </a:pPr>
            <a:fld id="{2A16751C-B56D-47DB-90DC-2E2B0BB68233}" type="slidenum">
              <a:rPr lang="pt-PT"/>
              <a:t>‹#›</a:t>
            </a:fld>
            <a:endParaRPr lang="pt-PT"/>
          </a:p>
        </p:txBody>
      </p:sp>
      <p:pic>
        <p:nvPicPr>
          <p:cNvPr id="11" name="Graphic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2" y="6474498"/>
            <a:ext cx="1084604" cy="2313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Graphic 1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36793" y="4077231"/>
            <a:ext cx="2907507" cy="190106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auto">
          <a:xfrm>
            <a:off x="1524000" y="2967066"/>
            <a:ext cx="9144000" cy="666751"/>
          </a:xfrm>
        </p:spPr>
        <p:txBody>
          <a:bodyPr>
            <a:noAutofit/>
          </a:bodyPr>
          <a:lstStyle>
            <a:lvl1pPr algn="ctr">
              <a:buNone/>
              <a:defRPr sz="3200" b="1">
                <a:solidFill>
                  <a:srgbClr val="005EC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4" name="Graphic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005264" y="688441"/>
            <a:ext cx="4181475" cy="1083319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596786" y="6436244"/>
            <a:ext cx="842473" cy="3536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41A8"/>
                </a:solidFill>
              </a:defRPr>
            </a:lvl1pPr>
          </a:lstStyle>
          <a:p>
            <a:pPr>
              <a:defRPr/>
            </a:pPr>
            <a:fld id="{2A16751C-B56D-47DB-90DC-2E2B0BB68233}" type="slidenum">
              <a:rPr lang="pt-PT"/>
              <a:t>‹#›</a:t>
            </a:fld>
            <a:endParaRPr lang="pt-PT"/>
          </a:p>
        </p:txBody>
      </p:sp>
      <p:pic>
        <p:nvPicPr>
          <p:cNvPr id="18" name="Graphic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38202" y="6474498"/>
            <a:ext cx="1084604" cy="231383"/>
          </a:xfrm>
          <a:prstGeom prst="rect">
            <a:avLst/>
          </a:prstGeom>
        </p:spPr>
      </p:pic>
      <p:sp>
        <p:nvSpPr>
          <p:cNvPr id="28" name="Footer Placeholder 3"/>
          <p:cNvSpPr>
            <a:spLocks noGrp="1"/>
          </p:cNvSpPr>
          <p:nvPr>
            <p:ph type="ftr" sz="quarter" idx="13"/>
          </p:nvPr>
        </p:nvSpPr>
        <p:spPr bwMode="auto">
          <a:xfrm>
            <a:off x="2218704" y="6443190"/>
            <a:ext cx="7871842" cy="333626"/>
          </a:xfrm>
          <a:prstGeom prst="rect">
            <a:avLst/>
          </a:prstGeom>
        </p:spPr>
        <p:txBody>
          <a:bodyPr/>
          <a:lstStyle>
            <a:lvl1pPr algn="ctr">
              <a:defRPr lang="en-GB" sz="1200">
                <a:solidFill>
                  <a:srgbClr val="0041A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Project overview presentation</a:t>
            </a:r>
            <a:endParaRPr/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0" y="6284994"/>
            <a:ext cx="12192000" cy="45719"/>
          </a:xfrm>
          <a:prstGeom prst="rect">
            <a:avLst/>
          </a:prstGeom>
          <a:gradFill>
            <a:gsLst>
              <a:gs pos="0">
                <a:srgbClr val="3BFFFF"/>
              </a:gs>
              <a:gs pos="50000">
                <a:srgbClr val="005ECE"/>
              </a:gs>
              <a:gs pos="100000">
                <a:srgbClr val="6A2AE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>
            <a:lvl1pPr algn="r">
              <a:defRPr>
                <a:solidFill>
                  <a:srgbClr val="005ECE"/>
                </a:solidFill>
              </a:defRPr>
            </a:lvl1pPr>
          </a:lstStyle>
          <a:p>
            <a:pPr>
              <a:defRPr/>
            </a:pPr>
            <a:fld id="{CDE1E3ED-AB60-4E2D-89FA-6F2559F86E16}" type="slidenum">
              <a:rPr lang="pt-PT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377">
        <a:lnSpc>
          <a:spcPct val="90000"/>
        </a:lnSpc>
        <a:spcBef>
          <a:spcPts val="0"/>
        </a:spcBef>
        <a:buNone/>
        <a:defRPr sz="3600" b="1">
          <a:solidFill>
            <a:srgbClr val="005ECE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>
        <a:lnSpc>
          <a:spcPct val="90000"/>
        </a:lnSpc>
        <a:spcBef>
          <a:spcPts val="1000"/>
        </a:spcBef>
        <a:buClr>
          <a:srgbClr val="005ECE"/>
        </a:buClr>
        <a:buFont typeface="Wingdings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>
        <a:lnSpc>
          <a:spcPct val="90000"/>
        </a:lnSpc>
        <a:spcBef>
          <a:spcPts val="500"/>
        </a:spcBef>
        <a:buClr>
          <a:srgbClr val="005ECE"/>
        </a:buClr>
        <a:buFont typeface="Wingdings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>
        <a:lnSpc>
          <a:spcPct val="90000"/>
        </a:lnSpc>
        <a:spcBef>
          <a:spcPts val="500"/>
        </a:spcBef>
        <a:buClr>
          <a:srgbClr val="005ECE"/>
        </a:buClr>
        <a:buFont typeface="Wingdings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>
        <a:lnSpc>
          <a:spcPct val="90000"/>
        </a:lnSpc>
        <a:spcBef>
          <a:spcPts val="500"/>
        </a:spcBef>
        <a:buClr>
          <a:srgbClr val="005ECE"/>
        </a:buClr>
        <a:buFont typeface="Wingdings"/>
        <a:buChar char="§"/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>
        <a:lnSpc>
          <a:spcPct val="90000"/>
        </a:lnSpc>
        <a:spcBef>
          <a:spcPts val="500"/>
        </a:spcBef>
        <a:buClr>
          <a:srgbClr val="005ECE"/>
        </a:buClr>
        <a:buFont typeface="Wingdings"/>
        <a:buChar char="§"/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4678541"/>
            <a:ext cx="9144000" cy="8544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Ferran</a:t>
            </a:r>
            <a:r>
              <a:rPr lang="en-US" dirty="0"/>
              <a:t> Diego</a:t>
            </a:r>
            <a:endParaRPr dirty="0"/>
          </a:p>
          <a:p>
            <a:pPr>
              <a:defRPr/>
            </a:pPr>
            <a:r>
              <a:rPr lang="en-GB" dirty="0"/>
              <a:t>Telefonica </a:t>
            </a:r>
            <a:r>
              <a:rPr lang="en-GB" dirty="0" err="1"/>
              <a:t>Investigacion</a:t>
            </a:r>
            <a:r>
              <a:rPr lang="en-GB" dirty="0"/>
              <a:t> y Desarrollo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1524000" y="2951082"/>
            <a:ext cx="9144000" cy="984402"/>
          </a:xfrm>
        </p:spPr>
        <p:txBody>
          <a:bodyPr/>
          <a:lstStyle/>
          <a:p>
            <a:pPr>
              <a:defRPr/>
            </a:pPr>
            <a:r>
              <a:rPr lang="en-GB" sz="3000" b="0"/>
              <a:t>CHARITY project overview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7915277" y="6027939"/>
            <a:ext cx="4010025" cy="639191"/>
          </a:xfrm>
        </p:spPr>
        <p:txBody>
          <a:bodyPr/>
          <a:lstStyle/>
          <a:p>
            <a:pPr>
              <a:defRPr/>
            </a:pPr>
            <a:r>
              <a:rPr lang="en-GB" dirty="0" err="1"/>
              <a:t>SWForum</a:t>
            </a:r>
            <a:r>
              <a:rPr lang="en-GB" dirty="0"/>
              <a:t> webinar</a:t>
            </a:r>
            <a:endParaRPr dirty="0"/>
          </a:p>
          <a:p>
            <a:pPr>
              <a:defRPr/>
            </a:pPr>
            <a:r>
              <a:rPr lang="en-GB" dirty="0"/>
              <a:t>21/02/23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Augmented / Virtual Reality…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Not a new (but fascinating) concept</a:t>
            </a:r>
            <a:endParaRPr dirty="0"/>
          </a:p>
          <a:p>
            <a:pPr>
              <a:defRPr/>
            </a:pPr>
            <a:r>
              <a:rPr lang="en-GB" dirty="0"/>
              <a:t>Ability to create the illusion of the presence of people, objects or landscapes offers a wide variety of exciting applications</a:t>
            </a:r>
            <a:endParaRPr dirty="0"/>
          </a:p>
          <a:p>
            <a:pPr>
              <a:defRPr/>
            </a:pPr>
            <a:r>
              <a:rPr lang="en-GB" dirty="0"/>
              <a:t>Demanding requirements on the connectivity due to large data volumes to transmit in high-speed with low latencies</a:t>
            </a:r>
            <a:endParaRPr dirty="0"/>
          </a:p>
          <a:p>
            <a:pPr>
              <a:defRPr/>
            </a:pPr>
            <a:r>
              <a:rPr lang="en-GB" dirty="0"/>
              <a:t>No wide uptake as of today</a:t>
            </a:r>
            <a:endParaRPr dirty="0"/>
          </a:p>
          <a:p>
            <a:pPr lvl="1">
              <a:defRPr/>
            </a:pPr>
            <a:r>
              <a:rPr lang="en-GB" dirty="0"/>
              <a:t>Networks</a:t>
            </a:r>
            <a:endParaRPr dirty="0"/>
          </a:p>
          <a:p>
            <a:pPr lvl="1">
              <a:defRPr/>
            </a:pPr>
            <a:r>
              <a:rPr lang="en-GB" dirty="0"/>
              <a:t>Processing mechanisms</a:t>
            </a:r>
            <a:endParaRPr dirty="0"/>
          </a:p>
          <a:p>
            <a:pPr lvl="1">
              <a:defRPr/>
            </a:pPr>
            <a:r>
              <a:rPr lang="en-GB" dirty="0"/>
              <a:t>User equipment, e.g. displays, motion tracking</a:t>
            </a:r>
            <a:endParaRPr dirty="0"/>
          </a:p>
          <a:p>
            <a:pPr>
              <a:defRPr/>
            </a:pPr>
            <a:r>
              <a:rPr lang="en-GB" dirty="0"/>
              <a:t>… but recent advances now seem to indicate that significant progress could be made</a:t>
            </a:r>
            <a:endParaRPr dirty="0"/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16751C-B56D-47DB-90DC-2E2B0BB68233}" type="slidenum">
              <a:rPr lang="pt-PT"/>
              <a:t>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SWForum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CHARITY in a nutshell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en-GB" sz="2800" dirty="0"/>
              <a:t>Full project title: </a:t>
            </a:r>
            <a:r>
              <a:rPr lang="en-GB" sz="2800" i="1" dirty="0">
                <a:solidFill>
                  <a:srgbClr val="0041A8"/>
                </a:solidFill>
              </a:rPr>
              <a:t>Cloud for Holography and Cross Reality</a:t>
            </a:r>
            <a:endParaRPr lang="de-DE" sz="2800" i="1" dirty="0">
              <a:solidFill>
                <a:srgbClr val="0041A8"/>
              </a:solidFill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EC-funded project (Horizon 2020), 01/21-12/23, Budget 5 m Euro</a:t>
            </a:r>
            <a:endParaRPr dirty="0"/>
          </a:p>
          <a:p>
            <a:pPr>
              <a:defRPr/>
            </a:pPr>
            <a:r>
              <a:rPr lang="en-GB" dirty="0"/>
              <a:t>CHARITY will develop a complete framework for enabling immersive communication, i.e. Virtual Reality or Holography, to support day-to-day business operations, social events, and general lifestyle. </a:t>
            </a:r>
            <a:endParaRPr dirty="0"/>
          </a:p>
          <a:p>
            <a:pPr>
              <a:defRPr/>
            </a:pPr>
            <a:r>
              <a:rPr lang="en-GB" dirty="0"/>
              <a:t>CHARITY leverages an innovative </a:t>
            </a:r>
            <a:r>
              <a:rPr lang="en-GB" b="1" dirty="0"/>
              <a:t>cloud architecture </a:t>
            </a:r>
            <a:r>
              <a:rPr lang="en-GB" dirty="0"/>
              <a:t>that exploits </a:t>
            </a:r>
            <a:r>
              <a:rPr lang="en-GB" b="1" dirty="0"/>
              <a:t>edge solutions</a:t>
            </a:r>
            <a:r>
              <a:rPr lang="en-GB" dirty="0"/>
              <a:t>, a </a:t>
            </a:r>
            <a:r>
              <a:rPr lang="en-GB" b="1" dirty="0"/>
              <a:t>computing and network continuum </a:t>
            </a:r>
            <a:r>
              <a:rPr lang="en-GB" dirty="0"/>
              <a:t>autonomous </a:t>
            </a:r>
            <a:r>
              <a:rPr lang="en-GB" b="1" dirty="0"/>
              <a:t>orchestration</a:t>
            </a:r>
            <a:r>
              <a:rPr lang="en-GB" dirty="0"/>
              <a:t>, </a:t>
            </a:r>
            <a:r>
              <a:rPr lang="en-GB" b="1" dirty="0"/>
              <a:t>application-driven interfacing</a:t>
            </a:r>
            <a:r>
              <a:rPr lang="en-GB" dirty="0"/>
              <a:t>, mechanisms for smart, adaptive and </a:t>
            </a:r>
            <a:r>
              <a:rPr lang="en-GB" b="1" dirty="0"/>
              <a:t>efficient resource management</a:t>
            </a:r>
            <a:r>
              <a:rPr lang="en-GB" dirty="0"/>
              <a:t>, community involvement, and compatibility with infrastructure vendors. 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16751C-B56D-47DB-90DC-2E2B0BB68233}" type="slidenum">
              <a:rPr lang="pt-PT"/>
              <a:t>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SWForum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Use Cases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#1: Real-time Holographic applications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#2: Immersive virtual training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 marL="0" indent="0">
              <a:buNone/>
              <a:defRPr/>
            </a:pPr>
            <a:endParaRPr lang="en-GB"/>
          </a:p>
          <a:p>
            <a:pPr>
              <a:defRPr/>
            </a:pPr>
            <a:r>
              <a:rPr lang="en-GB"/>
              <a:t>#3: Mixed Reality interactive application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16751C-B56D-47DB-90DC-2E2B0BB68233}" type="slidenum">
              <a:rPr lang="pt-PT"/>
              <a:t>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SWForum</a:t>
            </a:r>
            <a:endParaRPr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/>
        </p:blipFill>
        <p:spPr bwMode="auto">
          <a:xfrm>
            <a:off x="6446843" y="499072"/>
            <a:ext cx="4362362" cy="160623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/>
        </p:blipFill>
        <p:spPr bwMode="auto">
          <a:xfrm>
            <a:off x="5928639" y="4323565"/>
            <a:ext cx="4248426" cy="1924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27196" y="2437945"/>
            <a:ext cx="3955954" cy="1381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Project objectives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187866"/>
            <a:ext cx="9146232" cy="49309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dirty="0"/>
              <a:t>Achieve </a:t>
            </a:r>
            <a:r>
              <a:rPr lang="en-GB" dirty="0" err="1"/>
              <a:t>autonomicity</a:t>
            </a:r>
            <a:r>
              <a:rPr lang="en-GB" dirty="0"/>
              <a:t> in orchestrating network, compute, and storage resources in hybrid edge/cloud infrastructures</a:t>
            </a:r>
          </a:p>
          <a:p>
            <a:pPr marL="457200" indent="-457200">
              <a:buFont typeface="+mj-lt"/>
              <a:buAutoNum type="arabicPeriod"/>
              <a:defRPr/>
            </a:pP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/>
              <a:t>Provide holistic support for the orchestration of advanced media solutions</a:t>
            </a:r>
          </a:p>
          <a:p>
            <a:pPr marL="457200" indent="-457200">
              <a:buFont typeface="+mj-lt"/>
              <a:buAutoNum type="arabicPeriod"/>
              <a:defRPr/>
            </a:pP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/>
              <a:t>End-to-end application lifecycle management</a:t>
            </a:r>
          </a:p>
          <a:p>
            <a:pPr marL="457200" indent="-457200">
              <a:buFont typeface="+mj-lt"/>
              <a:buAutoNum type="arabicPeriod"/>
              <a:defRPr/>
            </a:pP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/>
              <a:t>Develop highly interactive and collaborative services and applications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16751C-B56D-47DB-90DC-2E2B0BB68233}" type="slidenum">
              <a:rPr lang="pt-PT" smtClean="0"/>
              <a:t>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SWForum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61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Standardization on a multidisciplinary domain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16751C-B56D-47DB-90DC-2E2B0BB68233}" type="slidenum">
              <a:rPr lang="pt-PT"/>
              <a:t>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SWForum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0C3FFF-E2B6-E5AA-5DCE-6499E397CB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704" y="854328"/>
            <a:ext cx="8568952" cy="54378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Identification of Contributions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187866"/>
            <a:ext cx="9146232" cy="49309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There are 4 types of standardization contributions (order from mayor to minor):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GB" sz="2000" dirty="0">
                <a:solidFill>
                  <a:srgbClr val="171616"/>
                </a:solidFill>
                <a:effectLst/>
              </a:rPr>
              <a:t>Complete Specification</a:t>
            </a:r>
            <a:endParaRPr lang="en-GB" sz="2000" dirty="0">
              <a:effectLst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71616"/>
                </a:solidFill>
                <a:effectLst/>
              </a:rPr>
              <a:t>Build from scratch a new specification and being responsible of the editing</a:t>
            </a:r>
          </a:p>
          <a:p>
            <a:pPr marL="914377" lvl="2" indent="0">
              <a:buNone/>
            </a:pPr>
            <a:endParaRPr lang="en-GB" sz="2000" dirty="0">
              <a:effectLst/>
            </a:endParaRPr>
          </a:p>
          <a:p>
            <a:pPr marL="800089" lvl="1" indent="-342900">
              <a:buFont typeface="+mj-lt"/>
              <a:buAutoNum type="arabicPeriod"/>
            </a:pPr>
            <a:r>
              <a:rPr lang="en-GB" sz="2000" dirty="0">
                <a:solidFill>
                  <a:srgbClr val="171616"/>
                </a:solidFill>
                <a:effectLst/>
              </a:rPr>
              <a:t>Contribution to an active specification</a:t>
            </a:r>
            <a:endParaRPr lang="en-GB" sz="2000" dirty="0">
              <a:effectLst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71616"/>
                </a:solidFill>
                <a:effectLst/>
              </a:rPr>
              <a:t>Check current active specifications to add a section/improvement</a:t>
            </a:r>
          </a:p>
          <a:p>
            <a:pPr marL="914377" lvl="2" indent="0">
              <a:buNone/>
            </a:pPr>
            <a:endParaRPr lang="en-GB" sz="2000" dirty="0">
              <a:effectLst/>
            </a:endParaRPr>
          </a:p>
          <a:p>
            <a:pPr marL="800089" lvl="1" indent="-342900">
              <a:buFont typeface="+mj-lt"/>
              <a:buAutoNum type="arabicPeriod"/>
            </a:pPr>
            <a:r>
              <a:rPr lang="en-GB" sz="2000" dirty="0">
                <a:solidFill>
                  <a:srgbClr val="171616"/>
                </a:solidFill>
                <a:effectLst/>
              </a:rPr>
              <a:t>Proof of Concept (PoC):</a:t>
            </a:r>
            <a:endParaRPr lang="en-GB" sz="2000" dirty="0">
              <a:effectLst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71616"/>
                </a:solidFill>
                <a:effectLst/>
              </a:rPr>
              <a:t>Create a related demonstrator, showcase in a conference and create an inform</a:t>
            </a:r>
          </a:p>
          <a:p>
            <a:pPr marL="914377" lvl="2" indent="0">
              <a:buNone/>
            </a:pPr>
            <a:endParaRPr lang="en-GB" sz="2000" dirty="0">
              <a:effectLst/>
            </a:endParaRPr>
          </a:p>
          <a:p>
            <a:pPr marL="800089" lvl="1" indent="-342900">
              <a:buFont typeface="+mj-lt"/>
              <a:buAutoNum type="arabicPeriod"/>
            </a:pPr>
            <a:r>
              <a:rPr lang="en-GB" sz="2000" dirty="0">
                <a:solidFill>
                  <a:srgbClr val="171616"/>
                </a:solidFill>
                <a:effectLst/>
              </a:rPr>
              <a:t>Member:</a:t>
            </a:r>
            <a:endParaRPr lang="en-GB" sz="2000" dirty="0">
              <a:effectLst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71616"/>
                </a:solidFill>
                <a:effectLst/>
              </a:rPr>
              <a:t>Be part of a </a:t>
            </a:r>
            <a:r>
              <a:rPr lang="en-GB" sz="2000" dirty="0" err="1">
                <a:solidFill>
                  <a:srgbClr val="171616"/>
                </a:solidFill>
                <a:effectLst/>
              </a:rPr>
              <a:t>standarization</a:t>
            </a:r>
            <a:r>
              <a:rPr lang="en-GB" sz="2000" dirty="0">
                <a:solidFill>
                  <a:srgbClr val="171616"/>
                </a:solidFill>
                <a:effectLst/>
              </a:rPr>
              <a:t> body, attend meetings and checking contributions that could benefit the project</a:t>
            </a:r>
            <a:endParaRPr lang="en-GB" sz="2000" dirty="0">
              <a:effectLst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16751C-B56D-47DB-90DC-2E2B0BB68233}" type="slidenum">
              <a:rPr lang="pt-PT" smtClean="0"/>
              <a:t>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SWForum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57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Only Standardization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187866"/>
            <a:ext cx="9146232" cy="4930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Open source </a:t>
            </a:r>
            <a:r>
              <a:rPr lang="en-GB" dirty="0"/>
              <a:t>communities/projects are technological enablers and key for project development</a:t>
            </a:r>
            <a:endParaRPr lang="en-GB" sz="2000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16751C-B56D-47DB-90DC-2E2B0BB68233}" type="slidenum">
              <a:rPr lang="pt-PT" smtClean="0"/>
              <a:t>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SWForum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CED64-E741-3093-DF34-50F060C8D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71" y="2132856"/>
            <a:ext cx="10153129" cy="3816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FDD51-97F1-1166-9381-9928C6EE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5149180"/>
            <a:ext cx="2755900" cy="80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D3C859-D8A9-2B7F-0B04-E791E70FB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4948853"/>
            <a:ext cx="924992" cy="132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0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16751C-B56D-47DB-90DC-2E2B0BB68233}" type="slidenum">
              <a:rPr lang="pt-PT"/>
              <a:t>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 err="1"/>
              <a:t>SWForum</a:t>
            </a:r>
            <a:endParaRPr dirty="0"/>
          </a:p>
        </p:txBody>
      </p:sp>
      <p:sp>
        <p:nvSpPr>
          <p:cNvPr id="5" name="Content Placeholder 2"/>
          <p:cNvSpPr txBox="1"/>
          <p:nvPr/>
        </p:nvSpPr>
        <p:spPr bwMode="auto">
          <a:xfrm>
            <a:off x="2139820" y="2520012"/>
            <a:ext cx="8155632" cy="740296"/>
          </a:xfrm>
          <a:prstGeom prst="rect">
            <a:avLst/>
          </a:prstGeom>
        </p:spPr>
        <p:txBody>
          <a:bodyPr/>
          <a:lstStyle>
            <a:lvl1pPr marL="228594" indent="-228594" algn="l" defTabSz="914377">
              <a:lnSpc>
                <a:spcPct val="90000"/>
              </a:lnSpc>
              <a:spcBef>
                <a:spcPts val="1000"/>
              </a:spcBef>
              <a:buClr>
                <a:srgbClr val="005ECE"/>
              </a:buClr>
              <a:buFont typeface="Wingdings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>
              <a:lnSpc>
                <a:spcPct val="90000"/>
              </a:lnSpc>
              <a:spcBef>
                <a:spcPts val="500"/>
              </a:spcBef>
              <a:buClr>
                <a:srgbClr val="005ECE"/>
              </a:buClr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>
              <a:lnSpc>
                <a:spcPct val="90000"/>
              </a:lnSpc>
              <a:spcBef>
                <a:spcPts val="500"/>
              </a:spcBef>
              <a:buClr>
                <a:srgbClr val="005ECE"/>
              </a:buClr>
              <a:buFont typeface="Wingdings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>
              <a:lnSpc>
                <a:spcPct val="90000"/>
              </a:lnSpc>
              <a:spcBef>
                <a:spcPts val="500"/>
              </a:spcBef>
              <a:buClr>
                <a:srgbClr val="005ECE"/>
              </a:buClr>
              <a:buFont typeface="Wingdings"/>
              <a:buChar char="§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>
              <a:lnSpc>
                <a:spcPct val="90000"/>
              </a:lnSpc>
              <a:spcBef>
                <a:spcPts val="500"/>
              </a:spcBef>
              <a:buClr>
                <a:srgbClr val="005ECE"/>
              </a:buClr>
              <a:buFont typeface="Wingdings"/>
              <a:buChar char="§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GB">
                <a:solidFill>
                  <a:srgbClr val="45545A"/>
                </a:solidFill>
              </a:rPr>
              <a:t>Thank you for your attention!</a:t>
            </a:r>
            <a:endParaRPr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10906" y="3628890"/>
            <a:ext cx="4369286" cy="1106970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rgbClr val="005ECE"/>
              </a:buClr>
              <a:buFont typeface="Wingdings"/>
              <a:buNone/>
              <a:defRPr/>
            </a:pPr>
            <a:r>
              <a:rPr lang="en-GB" sz="2000" b="1" i="1">
                <a:solidFill>
                  <a:srgbClr val="005ECE"/>
                </a:solidFill>
                <a:latin typeface="Raleway"/>
              </a:rPr>
              <a:t>www.charity-project.eu</a:t>
            </a:r>
            <a:endParaRPr/>
          </a:p>
          <a:p>
            <a:pPr marL="228594" indent="-228594">
              <a:lnSpc>
                <a:spcPct val="90000"/>
              </a:lnSpc>
              <a:spcBef>
                <a:spcPts val="1500"/>
              </a:spcBef>
              <a:buClr>
                <a:srgbClr val="005ECE"/>
              </a:buClr>
              <a:buFont typeface="Wingdings"/>
              <a:buNone/>
              <a:defRPr/>
            </a:pPr>
            <a:r>
              <a:rPr lang="en-GB" sz="2000" b="1" i="1">
                <a:solidFill>
                  <a:srgbClr val="005ECE"/>
                </a:solidFill>
                <a:latin typeface="Raleway"/>
              </a:rPr>
              <a:t>@CharityProj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61760" y="5411543"/>
            <a:ext cx="905123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 algn="ctr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 algn="ctr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 algn="ctr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 algn="ctr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en-GB" sz="1600" b="1">
                <a:solidFill>
                  <a:srgbClr val="7F7F7F"/>
                </a:solidFill>
                <a:latin typeface="Raleway"/>
              </a:rPr>
              <a:t>Acknowledgment</a:t>
            </a:r>
            <a:r>
              <a:rPr lang="en-GB" sz="1600">
                <a:solidFill>
                  <a:srgbClr val="7F7F7F"/>
                </a:solidFill>
                <a:latin typeface="Raleway"/>
              </a:rPr>
              <a:t>: </a:t>
            </a:r>
            <a:br>
              <a:rPr lang="en-GB" sz="1600">
                <a:solidFill>
                  <a:srgbClr val="7F7F7F"/>
                </a:solidFill>
                <a:latin typeface="Raleway"/>
              </a:rPr>
            </a:br>
            <a:r>
              <a:rPr lang="en-GB" sz="1200">
                <a:solidFill>
                  <a:srgbClr val="7F7F7F"/>
                </a:solidFill>
                <a:latin typeface="Raleway"/>
              </a:rPr>
              <a:t>The research conducted by CHARITY receives funding from the European Commission H2020 programme under Grant Agreement </a:t>
            </a:r>
            <a:r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  <a:latin typeface="Raleway"/>
              </a:rPr>
              <a:t>N</a:t>
            </a:r>
            <a:r>
              <a:rPr lang="en-US" sz="1200" baseline="30000">
                <a:solidFill>
                  <a:schemeClr val="tx1">
                    <a:lumMod val="60000"/>
                    <a:lumOff val="40000"/>
                  </a:schemeClr>
                </a:solidFill>
                <a:latin typeface="Raleway"/>
              </a:rPr>
              <a:t>o </a:t>
            </a:r>
            <a:r>
              <a:rPr lang="en-GB" sz="1200">
                <a:solidFill>
                  <a:srgbClr val="7F7F7F"/>
                </a:solidFill>
                <a:latin typeface="Raleway"/>
              </a:rPr>
              <a:t>101016509. The European Commission has no responsibility for the content of this presentation.</a:t>
            </a:r>
            <a:endParaRPr/>
          </a:p>
        </p:txBody>
      </p:sp>
      <p:pic>
        <p:nvPicPr>
          <p:cNvPr id="8" name="Graphic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14731" y="3621333"/>
            <a:ext cx="296175" cy="296175"/>
          </a:xfrm>
          <a:prstGeom prst="rect">
            <a:avLst/>
          </a:prstGeom>
        </p:spPr>
      </p:pic>
      <p:pic>
        <p:nvPicPr>
          <p:cNvPr id="9" name="Graphic 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14731" y="4139593"/>
            <a:ext cx="287629" cy="2876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8703" y="5448869"/>
            <a:ext cx="957993" cy="6386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ARITY_template_v1a">
  <a:themeElements>
    <a:clrScheme name="Custom 2">
      <a:dk1>
        <a:srgbClr val="171616"/>
      </a:dk1>
      <a:lt1>
        <a:sysClr val="window" lastClr="FFFFFF"/>
      </a:lt1>
      <a:dk2>
        <a:srgbClr val="0041A8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CHARITY_template_v1a</Template>
  <TotalTime>325</TotalTime>
  <Words>427</Words>
  <Application>Microsoft Macintosh PowerPoint</Application>
  <DocSecurity>0</DocSecurity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Raleway</vt:lpstr>
      <vt:lpstr>Wingdings</vt:lpstr>
      <vt:lpstr>CHARITY_template_v1a</vt:lpstr>
      <vt:lpstr>PowerPoint Presentation</vt:lpstr>
      <vt:lpstr>Augmented / Virtual Reality…</vt:lpstr>
      <vt:lpstr>CHARITY in a nutshell</vt:lpstr>
      <vt:lpstr>Use Cases</vt:lpstr>
      <vt:lpstr>Project objectives</vt:lpstr>
      <vt:lpstr>Standardization on a multidisciplinary domain</vt:lpstr>
      <vt:lpstr>Identification of Contributions</vt:lpstr>
      <vt:lpstr>Only Standardization</vt:lpstr>
      <vt:lpstr>PowerPoint Presentation</vt:lpstr>
    </vt:vector>
  </TitlesOfParts>
  <Manager/>
  <Company>Eurescom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CHARITY Presentation</dc:title>
  <dc:subject/>
  <dc:creator>Uwe Herzog</dc:creator>
  <cp:keywords/>
  <dc:description/>
  <cp:lastModifiedBy>FERRAN DIEGO ANDILLA</cp:lastModifiedBy>
  <cp:revision>25</cp:revision>
  <dcterms:created xsi:type="dcterms:W3CDTF">2021-04-28T12:30:36Z</dcterms:created>
  <dcterms:modified xsi:type="dcterms:W3CDTF">2023-02-21T14:09:26Z</dcterms:modified>
  <cp:category/>
  <dc:identifier/>
  <cp:contentStatus/>
  <dc:language/>
  <cp:version/>
</cp:coreProperties>
</file>